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6" r:id="rId5"/>
    <p:sldId id="267" r:id="rId6"/>
    <p:sldId id="261" r:id="rId7"/>
    <p:sldId id="262" r:id="rId8"/>
    <p:sldId id="269" r:id="rId9"/>
    <p:sldId id="264" r:id="rId10"/>
    <p:sldId id="270"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A8F0375-1C82-4962-9E42-82D97C78BDEE}" type="datetimeFigureOut">
              <a:rPr lang="en-US" smtClean="0"/>
              <a:t>9/28/2009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F0375-1C82-4962-9E42-82D97C78BDEE}" type="datetimeFigureOut">
              <a:rPr lang="en-US" smtClean="0"/>
              <a:t>9/28/2009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F0375-1C82-4962-9E42-82D97C78BDEE}" type="datetimeFigureOut">
              <a:rPr lang="en-US" smtClean="0"/>
              <a:t>9/28/2009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F0375-1C82-4962-9E42-82D97C78BDEE}" type="datetimeFigureOut">
              <a:rPr lang="en-US" smtClean="0"/>
              <a:t>9/28/2009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8F0375-1C82-4962-9E42-82D97C78BDEE}" type="datetimeFigureOut">
              <a:rPr lang="en-US" smtClean="0"/>
              <a:t>9/28/2009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A8F0375-1C82-4962-9E42-82D97C78BDEE}" type="datetimeFigureOut">
              <a:rPr lang="en-US" smtClean="0"/>
              <a:t>9/28/2009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A8F0375-1C82-4962-9E42-82D97C78BDEE}" type="datetimeFigureOut">
              <a:rPr lang="en-US" smtClean="0"/>
              <a:t>9/28/2009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8F0375-1C82-4962-9E42-82D97C78BDEE}" type="datetimeFigureOut">
              <a:rPr lang="en-US" smtClean="0"/>
              <a:t>9/28/2009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F0375-1C82-4962-9E42-82D97C78BDEE}" type="datetimeFigureOut">
              <a:rPr lang="en-US" smtClean="0"/>
              <a:t>9/28/2009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F0375-1C82-4962-9E42-82D97C78BDEE}" type="datetimeFigureOut">
              <a:rPr lang="en-US" smtClean="0"/>
              <a:t>9/28/2009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F0375-1C82-4962-9E42-82D97C78BDEE}" type="datetimeFigureOut">
              <a:rPr lang="en-US" smtClean="0"/>
              <a:t>9/28/2009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CBFF68-1D75-4D1D-AFEF-F943C58BD17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8F0375-1C82-4962-9E42-82D97C78BDEE}" type="datetimeFigureOut">
              <a:rPr lang="en-US" smtClean="0"/>
              <a:t>9/28/2009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BFF68-1D75-4D1D-AFEF-F943C58BD17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smtClean="0"/>
              <a:t>Primary Research</a:t>
            </a:r>
            <a:endParaRPr lang="en-GB" b="1" u="sng" dirty="0"/>
          </a:p>
        </p:txBody>
      </p:sp>
      <p:sp>
        <p:nvSpPr>
          <p:cNvPr id="3" name="Subtitle 2"/>
          <p:cNvSpPr>
            <a:spLocks noGrp="1"/>
          </p:cNvSpPr>
          <p:nvPr>
            <p:ph type="subTitle" idx="1"/>
          </p:nvPr>
        </p:nvSpPr>
        <p:spPr>
          <a:solidFill>
            <a:srgbClr val="00B0F0"/>
          </a:solidFill>
        </p:spPr>
        <p:txBody>
          <a:bodyPr/>
          <a:lstStyle/>
          <a:p>
            <a:r>
              <a:rPr lang="en-GB" b="1" u="sng" dirty="0" smtClean="0">
                <a:solidFill>
                  <a:schemeClr val="tx1"/>
                </a:solidFill>
              </a:rPr>
              <a:t>Learning objective: </a:t>
            </a:r>
            <a:r>
              <a:rPr lang="en-GB" dirty="0" smtClean="0">
                <a:solidFill>
                  <a:schemeClr val="tx1"/>
                </a:solidFill>
              </a:rPr>
              <a:t>To complete your primary research</a:t>
            </a:r>
            <a:endParaRPr lang="en-GB"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Writing up your results</a:t>
            </a:r>
            <a:endParaRPr lang="en-GB" b="1" u="sng" dirty="0"/>
          </a:p>
        </p:txBody>
      </p:sp>
      <p:sp>
        <p:nvSpPr>
          <p:cNvPr id="3" name="Content Placeholder 2"/>
          <p:cNvSpPr>
            <a:spLocks noGrp="1"/>
          </p:cNvSpPr>
          <p:nvPr>
            <p:ph idx="1"/>
          </p:nvPr>
        </p:nvSpPr>
        <p:spPr>
          <a:solidFill>
            <a:schemeClr val="accent2">
              <a:lumMod val="75000"/>
            </a:schemeClr>
          </a:solidFill>
        </p:spPr>
        <p:txBody>
          <a:bodyPr/>
          <a:lstStyle/>
          <a:p>
            <a:pPr marL="514350" indent="-514350">
              <a:buAutoNum type="arabicPeriod"/>
            </a:pPr>
            <a:r>
              <a:rPr lang="en-GB" dirty="0" smtClean="0"/>
              <a:t>Ensure you choose at least 6 questions and analyse the results.</a:t>
            </a:r>
          </a:p>
          <a:p>
            <a:pPr marL="514350" indent="-514350">
              <a:buAutoNum type="arabicPeriod"/>
            </a:pPr>
            <a:r>
              <a:rPr lang="en-GB" dirty="0" smtClean="0"/>
              <a:t>Produce graphs, charts and tables to show how the results compare to each other.</a:t>
            </a:r>
          </a:p>
          <a:p>
            <a:pPr marL="514350" indent="-514350">
              <a:buAutoNum type="arabicPeriod"/>
            </a:pPr>
            <a:r>
              <a:rPr lang="en-GB" dirty="0" smtClean="0"/>
              <a:t>Write about the similarities and differences, and how they relate to (a) other sociologists findings (b) your hypothesis (c) your aims</a:t>
            </a:r>
          </a:p>
          <a:p>
            <a:pPr>
              <a:buNone/>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Homework</a:t>
            </a:r>
            <a:endParaRPr lang="en-GB" b="1" u="sng" dirty="0"/>
          </a:p>
        </p:txBody>
      </p:sp>
      <p:sp>
        <p:nvSpPr>
          <p:cNvPr id="3" name="Content Placeholder 2"/>
          <p:cNvSpPr>
            <a:spLocks noGrp="1"/>
          </p:cNvSpPr>
          <p:nvPr>
            <p:ph idx="1"/>
          </p:nvPr>
        </p:nvSpPr>
        <p:spPr>
          <a:xfrm>
            <a:off x="457200" y="1600201"/>
            <a:ext cx="8229600" cy="1328734"/>
          </a:xfrm>
          <a:solidFill>
            <a:schemeClr val="bg2">
              <a:lumMod val="50000"/>
            </a:schemeClr>
          </a:solidFill>
        </p:spPr>
        <p:txBody>
          <a:bodyPr/>
          <a:lstStyle/>
          <a:p>
            <a:r>
              <a:rPr lang="en-GB" dirty="0" smtClean="0"/>
              <a:t>Ensure your results have been completed before the next lesson.</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a:t>
            </a:r>
            <a:endParaRPr lang="en-GB" dirty="0"/>
          </a:p>
        </p:txBody>
      </p:sp>
      <p:sp>
        <p:nvSpPr>
          <p:cNvPr id="3" name="Content Placeholder 2"/>
          <p:cNvSpPr>
            <a:spLocks noGrp="1"/>
          </p:cNvSpPr>
          <p:nvPr>
            <p:ph idx="1"/>
          </p:nvPr>
        </p:nvSpPr>
        <p:spPr/>
        <p:txBody>
          <a:bodyPr>
            <a:normAutofit/>
          </a:bodyPr>
          <a:lstStyle/>
          <a:p>
            <a:pPr algn="ctr">
              <a:buNone/>
            </a:pPr>
            <a:r>
              <a:rPr lang="en-GB" b="1" u="sng" dirty="0" smtClean="0"/>
              <a:t>Band </a:t>
            </a:r>
            <a:r>
              <a:rPr lang="en-GB" b="1" u="sng" dirty="0"/>
              <a:t>1 </a:t>
            </a:r>
            <a:endParaRPr lang="en-GB" b="1" u="sng" dirty="0" smtClean="0"/>
          </a:p>
          <a:p>
            <a:r>
              <a:rPr lang="en-GB" b="1" dirty="0" smtClean="0">
                <a:solidFill>
                  <a:srgbClr val="FF0000"/>
                </a:solidFill>
              </a:rPr>
              <a:t>0-2 </a:t>
            </a:r>
            <a:r>
              <a:rPr lang="en-GB" b="1" dirty="0">
                <a:solidFill>
                  <a:srgbClr val="FF0000"/>
                </a:solidFill>
              </a:rPr>
              <a:t>marks Content is inappropriate, narrow and/or</a:t>
            </a:r>
          </a:p>
          <a:p>
            <a:r>
              <a:rPr lang="en-GB" dirty="0">
                <a:solidFill>
                  <a:srgbClr val="FF0000"/>
                </a:solidFill>
              </a:rPr>
              <a:t>limited. Content may be of only marginal</a:t>
            </a:r>
          </a:p>
          <a:p>
            <a:r>
              <a:rPr lang="en-GB" dirty="0">
                <a:solidFill>
                  <a:srgbClr val="FF0000"/>
                </a:solidFill>
              </a:rPr>
              <a:t>relevance to the aim(s) of the project, though</a:t>
            </a:r>
          </a:p>
          <a:p>
            <a:r>
              <a:rPr lang="en-GB" dirty="0">
                <a:solidFill>
                  <a:srgbClr val="FF0000"/>
                </a:solidFill>
              </a:rPr>
              <a:t>it may be of general relevance to the subject</a:t>
            </a:r>
          </a:p>
          <a:p>
            <a:r>
              <a:rPr lang="en-GB" dirty="0">
                <a:solidFill>
                  <a:srgbClr val="FF0000"/>
                </a:solidFill>
              </a:rPr>
              <a:t>area as a whole</a:t>
            </a:r>
            <a:r>
              <a:rPr lang="en-GB" dirty="0" smtClean="0">
                <a:solidFill>
                  <a:srgbClr val="FF0000"/>
                </a:solidFill>
              </a:rPr>
              <a:t>.</a:t>
            </a:r>
            <a:endParaRPr lang="en-GB"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Mark Scheme</a:t>
            </a:r>
            <a:endParaRPr lang="en-GB" b="1" u="sng" dirty="0"/>
          </a:p>
        </p:txBody>
      </p:sp>
      <p:sp>
        <p:nvSpPr>
          <p:cNvPr id="3" name="Text Placeholder 2"/>
          <p:cNvSpPr>
            <a:spLocks noGrp="1"/>
          </p:cNvSpPr>
          <p:nvPr>
            <p:ph type="body" idx="1"/>
          </p:nvPr>
        </p:nvSpPr>
        <p:spPr/>
        <p:txBody>
          <a:bodyPr/>
          <a:lstStyle/>
          <a:p>
            <a:pPr algn="ctr"/>
            <a:r>
              <a:rPr lang="en-GB" u="sng" dirty="0"/>
              <a:t>Band 2</a:t>
            </a:r>
          </a:p>
        </p:txBody>
      </p:sp>
      <p:sp>
        <p:nvSpPr>
          <p:cNvPr id="4" name="Content Placeholder 3"/>
          <p:cNvSpPr>
            <a:spLocks noGrp="1"/>
          </p:cNvSpPr>
          <p:nvPr>
            <p:ph sz="half" idx="2"/>
          </p:nvPr>
        </p:nvSpPr>
        <p:spPr>
          <a:xfrm>
            <a:off x="428596" y="2357430"/>
            <a:ext cx="4040188" cy="3951288"/>
          </a:xfrm>
        </p:spPr>
        <p:txBody>
          <a:bodyPr/>
          <a:lstStyle/>
          <a:p>
            <a:r>
              <a:rPr lang="en-GB" b="1" dirty="0" smtClean="0">
                <a:solidFill>
                  <a:srgbClr val="00B050"/>
                </a:solidFill>
              </a:rPr>
              <a:t>3-5 marks Content is drawn from a range of sources,</a:t>
            </a:r>
          </a:p>
          <a:p>
            <a:r>
              <a:rPr lang="en-GB" dirty="0" smtClean="0">
                <a:solidFill>
                  <a:srgbClr val="00B050"/>
                </a:solidFill>
              </a:rPr>
              <a:t>most of which are relevant to the aim(s) of the</a:t>
            </a:r>
          </a:p>
          <a:p>
            <a:r>
              <a:rPr lang="en-GB" dirty="0" smtClean="0">
                <a:solidFill>
                  <a:srgbClr val="00B050"/>
                </a:solidFill>
              </a:rPr>
              <a:t>project.</a:t>
            </a:r>
          </a:p>
          <a:p>
            <a:endParaRPr lang="en-GB" dirty="0"/>
          </a:p>
        </p:txBody>
      </p:sp>
      <p:sp>
        <p:nvSpPr>
          <p:cNvPr id="5" name="Text Placeholder 4"/>
          <p:cNvSpPr>
            <a:spLocks noGrp="1"/>
          </p:cNvSpPr>
          <p:nvPr>
            <p:ph type="body" sz="quarter" idx="3"/>
          </p:nvPr>
        </p:nvSpPr>
        <p:spPr/>
        <p:txBody>
          <a:bodyPr/>
          <a:lstStyle/>
          <a:p>
            <a:pPr algn="ctr"/>
            <a:r>
              <a:rPr lang="en-GB" u="sng" dirty="0"/>
              <a:t>Band 3</a:t>
            </a:r>
          </a:p>
        </p:txBody>
      </p:sp>
      <p:sp>
        <p:nvSpPr>
          <p:cNvPr id="6" name="Content Placeholder 5"/>
          <p:cNvSpPr>
            <a:spLocks noGrp="1"/>
          </p:cNvSpPr>
          <p:nvPr>
            <p:ph sz="quarter" idx="4"/>
          </p:nvPr>
        </p:nvSpPr>
        <p:spPr/>
        <p:txBody>
          <a:bodyPr/>
          <a:lstStyle/>
          <a:p>
            <a:r>
              <a:rPr lang="en-GB" b="1" dirty="0" smtClean="0">
                <a:solidFill>
                  <a:srgbClr val="00B0F0"/>
                </a:solidFill>
              </a:rPr>
              <a:t>6-8 marks Content is drawn appropriately from the</a:t>
            </a:r>
          </a:p>
          <a:p>
            <a:r>
              <a:rPr lang="en-GB" dirty="0" smtClean="0">
                <a:solidFill>
                  <a:srgbClr val="00B0F0"/>
                </a:solidFill>
              </a:rPr>
              <a:t>sources available. All sources used will be</a:t>
            </a:r>
          </a:p>
          <a:p>
            <a:r>
              <a:rPr lang="en-GB" dirty="0" smtClean="0">
                <a:solidFill>
                  <a:srgbClr val="00B0F0"/>
                </a:solidFill>
              </a:rPr>
              <a:t>clearly and explicitly relevant to the stated</a:t>
            </a:r>
          </a:p>
          <a:p>
            <a:r>
              <a:rPr lang="en-GB" dirty="0" smtClean="0">
                <a:solidFill>
                  <a:srgbClr val="00B0F0"/>
                </a:solidFill>
              </a:rPr>
              <a:t>aim(s) of the project.</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Your Primary research</a:t>
            </a:r>
            <a:endParaRPr lang="en-GB" b="1" u="sng" dirty="0"/>
          </a:p>
        </p:txBody>
      </p:sp>
      <p:sp>
        <p:nvSpPr>
          <p:cNvPr id="3" name="Content Placeholder 2"/>
          <p:cNvSpPr>
            <a:spLocks noGrp="1"/>
          </p:cNvSpPr>
          <p:nvPr>
            <p:ph idx="1"/>
          </p:nvPr>
        </p:nvSpPr>
        <p:spPr>
          <a:solidFill>
            <a:srgbClr val="FFFF00"/>
          </a:solidFill>
        </p:spPr>
        <p:txBody>
          <a:bodyPr/>
          <a:lstStyle/>
          <a:p>
            <a:pPr marL="514350" indent="-514350">
              <a:buFont typeface="+mj-lt"/>
              <a:buAutoNum type="arabicPeriod"/>
            </a:pPr>
            <a:r>
              <a:rPr lang="en-GB" dirty="0" smtClean="0"/>
              <a:t>Re-design your pilot study. The majority of the questions will be the same, but there will be some which you will need to change because people may have found it difficult to answer the questions or did not </a:t>
            </a:r>
            <a:r>
              <a:rPr lang="en-GB" dirty="0" err="1" smtClean="0"/>
              <a:t>undesrtand</a:t>
            </a:r>
            <a:r>
              <a:rPr lang="en-GB" dirty="0" smtClean="0"/>
              <a:t> what you meant. Maybe you needed to change the answers, or provide more choices.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Your primary method - Questionnaires</a:t>
            </a:r>
            <a:endParaRPr lang="en-GB" b="1" u="sng" dirty="0"/>
          </a:p>
        </p:txBody>
      </p:sp>
      <p:sp>
        <p:nvSpPr>
          <p:cNvPr id="3" name="Content Placeholder 2"/>
          <p:cNvSpPr>
            <a:spLocks noGrp="1"/>
          </p:cNvSpPr>
          <p:nvPr>
            <p:ph idx="1"/>
          </p:nvPr>
        </p:nvSpPr>
        <p:spPr>
          <a:solidFill>
            <a:srgbClr val="00B0F0"/>
          </a:solidFill>
        </p:spPr>
        <p:txBody>
          <a:bodyPr/>
          <a:lstStyle/>
          <a:p>
            <a:pPr marL="514350" indent="-514350">
              <a:buFont typeface="+mj-lt"/>
              <a:buAutoNum type="arabicPeriod"/>
            </a:pPr>
            <a:r>
              <a:rPr lang="en-GB" dirty="0" smtClean="0"/>
              <a:t>Should contain at least 10 questions. </a:t>
            </a:r>
          </a:p>
          <a:p>
            <a:pPr marL="514350" indent="-514350">
              <a:buFont typeface="+mj-lt"/>
              <a:buAutoNum type="arabicPeriod"/>
            </a:pPr>
            <a:r>
              <a:rPr lang="en-GB" dirty="0" smtClean="0"/>
              <a:t>The language used should be user friendly.</a:t>
            </a:r>
          </a:p>
          <a:p>
            <a:pPr marL="514350" indent="-514350">
              <a:buFont typeface="+mj-lt"/>
              <a:buAutoNum type="arabicPeriod"/>
            </a:pPr>
            <a:r>
              <a:rPr lang="en-GB" dirty="0" smtClean="0"/>
              <a:t>The answers should be clear and easy to understand.</a:t>
            </a:r>
          </a:p>
          <a:p>
            <a:pPr marL="514350" indent="-514350">
              <a:buFont typeface="+mj-lt"/>
              <a:buAutoNum type="arabicPeriod"/>
            </a:pPr>
            <a:r>
              <a:rPr lang="en-GB" dirty="0" smtClean="0"/>
              <a:t>Questions should be directly related to your topic.</a:t>
            </a:r>
          </a:p>
          <a:p>
            <a:pPr marL="514350" indent="-514350">
              <a:buFont typeface="+mj-lt"/>
              <a:buAutoNum type="arabicPeriod"/>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Examples</a:t>
            </a:r>
            <a:endParaRPr lang="en-GB" b="1" u="sng" dirty="0"/>
          </a:p>
        </p:txBody>
      </p:sp>
      <p:sp>
        <p:nvSpPr>
          <p:cNvPr id="3" name="Content Placeholder 2"/>
          <p:cNvSpPr>
            <a:spLocks noGrp="1"/>
          </p:cNvSpPr>
          <p:nvPr>
            <p:ph idx="1"/>
          </p:nvPr>
        </p:nvSpPr>
        <p:spPr>
          <a:solidFill>
            <a:srgbClr val="7030A0"/>
          </a:solidFill>
        </p:spPr>
        <p:txBody>
          <a:bodyPr>
            <a:normAutofit fontScale="77500" lnSpcReduction="20000"/>
          </a:bodyPr>
          <a:lstStyle/>
          <a:p>
            <a:r>
              <a:rPr lang="en-GB" dirty="0"/>
              <a:t>You may need to ask what gender, age, ethnicity people are (if this is important for your project). Only ask what their gender is, if you are going to compare the results by looking at gender.</a:t>
            </a:r>
          </a:p>
          <a:p>
            <a:r>
              <a:rPr lang="en-GB" dirty="0"/>
              <a:t> </a:t>
            </a:r>
          </a:p>
          <a:p>
            <a:r>
              <a:rPr lang="en-GB" b="1" dirty="0"/>
              <a:t>What gender are you?		Male 			Female</a:t>
            </a:r>
            <a:endParaRPr lang="en-GB" dirty="0"/>
          </a:p>
          <a:p>
            <a:r>
              <a:rPr lang="en-GB" b="1" dirty="0"/>
              <a:t> </a:t>
            </a:r>
            <a:endParaRPr lang="en-GB" dirty="0"/>
          </a:p>
          <a:p>
            <a:r>
              <a:rPr lang="en-GB" b="1" dirty="0"/>
              <a:t>What ethnicity are you?	Asian		Black		White</a:t>
            </a:r>
            <a:endParaRPr lang="en-GB" dirty="0"/>
          </a:p>
          <a:p>
            <a:r>
              <a:rPr lang="en-GB" b="1" dirty="0"/>
              <a:t> </a:t>
            </a:r>
            <a:endParaRPr lang="en-GB" dirty="0"/>
          </a:p>
          <a:p>
            <a:r>
              <a:rPr lang="en-GB" b="1" dirty="0"/>
              <a:t>What age are you?	11-12		12-13		13-14		14-15</a:t>
            </a:r>
            <a:endParaRPr lang="en-GB" dirty="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Examples</a:t>
            </a:r>
            <a:endParaRPr lang="en-GB" b="1" u="sng" dirty="0"/>
          </a:p>
        </p:txBody>
      </p:sp>
      <p:sp>
        <p:nvSpPr>
          <p:cNvPr id="3" name="Content Placeholder 2"/>
          <p:cNvSpPr>
            <a:spLocks noGrp="1"/>
          </p:cNvSpPr>
          <p:nvPr>
            <p:ph idx="1"/>
          </p:nvPr>
        </p:nvSpPr>
        <p:spPr>
          <a:solidFill>
            <a:srgbClr val="FF0000"/>
          </a:solidFill>
        </p:spPr>
        <p:txBody>
          <a:bodyPr>
            <a:normAutofit fontScale="70000" lnSpcReduction="20000"/>
          </a:bodyPr>
          <a:lstStyle/>
          <a:p>
            <a:pPr lvl="0"/>
            <a:r>
              <a:rPr lang="en-GB" b="1" dirty="0"/>
              <a:t>Education – Why do ethnic minorities underachieve?</a:t>
            </a:r>
            <a:endParaRPr lang="en-GB" dirty="0"/>
          </a:p>
          <a:p>
            <a:r>
              <a:rPr lang="en-GB" b="1" dirty="0"/>
              <a:t> </a:t>
            </a:r>
            <a:endParaRPr lang="en-GB" dirty="0"/>
          </a:p>
          <a:p>
            <a:r>
              <a:rPr lang="en-GB" b="1" u="sng" dirty="0"/>
              <a:t>Hypothesis:</a:t>
            </a:r>
            <a:endParaRPr lang="en-GB" dirty="0"/>
          </a:p>
          <a:p>
            <a:r>
              <a:rPr lang="en-GB" b="1" dirty="0"/>
              <a:t> </a:t>
            </a:r>
            <a:endParaRPr lang="en-GB" dirty="0"/>
          </a:p>
          <a:p>
            <a:r>
              <a:rPr lang="en-GB" b="1" dirty="0"/>
              <a:t>‘Ethnic minorities underachieve because of </a:t>
            </a:r>
            <a:r>
              <a:rPr lang="en-GB" b="1" dirty="0" err="1"/>
              <a:t>tlow</a:t>
            </a:r>
            <a:r>
              <a:rPr lang="en-GB" b="1" dirty="0"/>
              <a:t> teacher expectations.’</a:t>
            </a:r>
            <a:endParaRPr lang="en-GB" dirty="0"/>
          </a:p>
          <a:p>
            <a:r>
              <a:rPr lang="en-GB" b="1" dirty="0"/>
              <a:t> </a:t>
            </a:r>
            <a:endParaRPr lang="en-GB" dirty="0"/>
          </a:p>
          <a:p>
            <a:r>
              <a:rPr lang="en-GB" b="1" dirty="0"/>
              <a:t>Do you like school?	Yes		No</a:t>
            </a:r>
            <a:endParaRPr lang="en-GB" dirty="0"/>
          </a:p>
          <a:p>
            <a:r>
              <a:rPr lang="en-GB" b="1" dirty="0"/>
              <a:t> </a:t>
            </a:r>
            <a:endParaRPr lang="en-GB" dirty="0"/>
          </a:p>
          <a:p>
            <a:r>
              <a:rPr lang="en-GB" b="1" dirty="0"/>
              <a:t>If yes, why? _______________________________________________</a:t>
            </a:r>
            <a:endParaRPr lang="en-GB" dirty="0"/>
          </a:p>
          <a:p>
            <a:r>
              <a:rPr lang="en-GB" b="1" dirty="0"/>
              <a:t>If no, why? ________________________________________________</a:t>
            </a:r>
            <a:endParaRPr lang="en-GB" dirty="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Writing up your results</a:t>
            </a:r>
            <a:br>
              <a:rPr lang="en-GB" b="1" u="sng" dirty="0" smtClean="0"/>
            </a:br>
            <a:endParaRPr lang="en-GB" dirty="0"/>
          </a:p>
        </p:txBody>
      </p:sp>
      <p:sp>
        <p:nvSpPr>
          <p:cNvPr id="3" name="Content Placeholder 2"/>
          <p:cNvSpPr>
            <a:spLocks noGrp="1"/>
          </p:cNvSpPr>
          <p:nvPr>
            <p:ph idx="1"/>
          </p:nvPr>
        </p:nvSpPr>
        <p:spPr>
          <a:solidFill>
            <a:srgbClr val="00B0F0"/>
          </a:solidFill>
        </p:spPr>
        <p:txBody>
          <a:bodyPr>
            <a:normAutofit fontScale="85000" lnSpcReduction="20000"/>
          </a:bodyPr>
          <a:lstStyle/>
          <a:p>
            <a:pPr algn="ctr">
              <a:buNone/>
            </a:pPr>
            <a:r>
              <a:rPr lang="en-GB" b="1" u="sng" dirty="0" smtClean="0"/>
              <a:t>Step 1</a:t>
            </a:r>
            <a:endParaRPr lang="en-GB" b="1" u="sng" dirty="0"/>
          </a:p>
          <a:p>
            <a:r>
              <a:rPr lang="en-GB" dirty="0"/>
              <a:t>If you are trying to identify different opinions between different groups, for example, boys and girls at school, men and women’s job at home, etc, the next thing you must do id to divide your questionnaires into separate piles. If you are comparing men and women separate the men’s answers form the women’s. If you are comparing attitudes of differing ages, separate each age group into a different pile. Now fill in a tally chart for your questions so you can calculate what percentage of, say, 21-30 year old females thought this or that.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Writing up your results</a:t>
            </a:r>
            <a:endParaRPr lang="en-GB" dirty="0"/>
          </a:p>
        </p:txBody>
      </p:sp>
      <p:sp>
        <p:nvSpPr>
          <p:cNvPr id="3" name="Content Placeholder 2"/>
          <p:cNvSpPr>
            <a:spLocks noGrp="1"/>
          </p:cNvSpPr>
          <p:nvPr>
            <p:ph idx="1"/>
          </p:nvPr>
        </p:nvSpPr>
        <p:spPr>
          <a:solidFill>
            <a:srgbClr val="FFC000"/>
          </a:solidFill>
        </p:spPr>
        <p:txBody>
          <a:bodyPr>
            <a:normAutofit fontScale="85000" lnSpcReduction="20000"/>
          </a:bodyPr>
          <a:lstStyle/>
          <a:p>
            <a:pPr algn="ctr">
              <a:buNone/>
            </a:pPr>
            <a:r>
              <a:rPr lang="en-GB" b="1" u="sng" dirty="0" smtClean="0"/>
              <a:t>Step 2</a:t>
            </a:r>
          </a:p>
          <a:p>
            <a:r>
              <a:rPr lang="en-GB" dirty="0" smtClean="0"/>
              <a:t>Once </a:t>
            </a:r>
            <a:r>
              <a:rPr lang="en-GB" dirty="0"/>
              <a:t>you have worked out the numbers for each question and again for men/women different ages, etc, you can begin to present it in a number of ways, the most common are </a:t>
            </a:r>
          </a:p>
          <a:p>
            <a:pPr>
              <a:buNone/>
            </a:pPr>
            <a:r>
              <a:rPr lang="en-GB" dirty="0"/>
              <a:t> </a:t>
            </a:r>
          </a:p>
          <a:p>
            <a:pPr lvl="0"/>
            <a:r>
              <a:rPr lang="en-GB" dirty="0"/>
              <a:t>Tables of information</a:t>
            </a:r>
          </a:p>
          <a:p>
            <a:pPr lvl="0"/>
            <a:r>
              <a:rPr lang="en-GB" dirty="0"/>
              <a:t>Line graphs</a:t>
            </a:r>
          </a:p>
          <a:p>
            <a:pPr lvl="0"/>
            <a:r>
              <a:rPr lang="en-GB" dirty="0"/>
              <a:t>Bar charts</a:t>
            </a:r>
          </a:p>
          <a:p>
            <a:pPr lvl="0"/>
            <a:r>
              <a:rPr lang="en-GB" dirty="0"/>
              <a:t>Pie charts</a:t>
            </a:r>
          </a:p>
          <a:p>
            <a:r>
              <a:rPr lang="en-GB" dirty="0"/>
              <a:t> </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489</Words>
  <Application>Microsoft Office PowerPoint</Application>
  <PresentationFormat>On-screen Show (4:3)</PresentationFormat>
  <Paragraphs>63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Primary Research</vt:lpstr>
      <vt:lpstr>Content</vt:lpstr>
      <vt:lpstr>Mark Scheme</vt:lpstr>
      <vt:lpstr>Your Primary research</vt:lpstr>
      <vt:lpstr>Your primary method - Questionnaires</vt:lpstr>
      <vt:lpstr>Examples</vt:lpstr>
      <vt:lpstr>Examples</vt:lpstr>
      <vt:lpstr>Writing up your results </vt:lpstr>
      <vt:lpstr>Writing up your results</vt:lpstr>
      <vt:lpstr>Writing up your results</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Research</dc:title>
  <dc:creator>Farida</dc:creator>
  <cp:lastModifiedBy>Farida</cp:lastModifiedBy>
  <cp:revision>2</cp:revision>
  <dcterms:created xsi:type="dcterms:W3CDTF">2009-09-28T18:58:37Z</dcterms:created>
  <dcterms:modified xsi:type="dcterms:W3CDTF">2009-09-28T19:16:28Z</dcterms:modified>
</cp:coreProperties>
</file>